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56" r:id="rId5"/>
    <p:sldId id="288" r:id="rId6"/>
    <p:sldId id="305" r:id="rId7"/>
    <p:sldId id="306" r:id="rId8"/>
    <p:sldId id="304" r:id="rId9"/>
    <p:sldId id="289" r:id="rId10"/>
    <p:sldId id="291" r:id="rId11"/>
    <p:sldId id="298" r:id="rId12"/>
    <p:sldId id="299" r:id="rId13"/>
    <p:sldId id="300" r:id="rId14"/>
    <p:sldId id="301" r:id="rId15"/>
    <p:sldId id="294" r:id="rId16"/>
    <p:sldId id="302" r:id="rId17"/>
    <p:sldId id="297"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83" autoAdjust="0"/>
    <p:restoredTop sz="95274" autoAdjust="0"/>
  </p:normalViewPr>
  <p:slideViewPr>
    <p:cSldViewPr snapToGrid="0">
      <p:cViewPr>
        <p:scale>
          <a:sx n="102" d="100"/>
          <a:sy n="102" d="100"/>
        </p:scale>
        <p:origin x="1256" y="704"/>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11/22/16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11/22/16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11/22/16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11/22/16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11/22/16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11/22/16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11/22/16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11/22/16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11/22/16</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Parts of Speech Activity Kit: Brian Cleary Books and Game Board</a:t>
            </a:r>
            <a:endParaRPr lang="en-US" sz="4800" dirty="0"/>
          </a:p>
        </p:txBody>
      </p:sp>
      <p:sp>
        <p:nvSpPr>
          <p:cNvPr id="5" name="Subtitle 4"/>
          <p:cNvSpPr>
            <a:spLocks noGrp="1"/>
          </p:cNvSpPr>
          <p:nvPr>
            <p:ph type="subTitle" idx="1"/>
          </p:nvPr>
        </p:nvSpPr>
        <p:spPr/>
        <p:txBody>
          <a:bodyPr>
            <a:normAutofit/>
          </a:bodyPr>
          <a:lstStyle/>
          <a:p>
            <a:r>
              <a:rPr lang="en-US" sz="3600" dirty="0" smtClean="0"/>
              <a:t>Sarah Stoltz and Sydney Arman</a:t>
            </a:r>
            <a:endParaRPr lang="en-US" sz="3600"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035" y="134819"/>
            <a:ext cx="9133730" cy="1233424"/>
          </a:xfrm>
        </p:spPr>
        <p:txBody>
          <a:bodyPr/>
          <a:lstStyle/>
          <a:p>
            <a:pPr algn="r"/>
            <a:r>
              <a:rPr lang="en-US" dirty="0" smtClean="0"/>
              <a:t>Day 5</a:t>
            </a:r>
            <a:r>
              <a:rPr lang="en-US" smtClean="0"/>
              <a:t>: Conjunctions 1.L.1 f</a:t>
            </a:r>
            <a:endParaRPr lang="en-US" dirty="0"/>
          </a:p>
        </p:txBody>
      </p:sp>
      <p:sp>
        <p:nvSpPr>
          <p:cNvPr id="3" name="Content Placeholder 2"/>
          <p:cNvSpPr>
            <a:spLocks noGrp="1"/>
          </p:cNvSpPr>
          <p:nvPr>
            <p:ph idx="1"/>
          </p:nvPr>
        </p:nvSpPr>
        <p:spPr>
          <a:xfrm>
            <a:off x="7406640" y="1485900"/>
            <a:ext cx="3749040" cy="4152901"/>
          </a:xfrm>
        </p:spPr>
        <p:txBody>
          <a:bodyPr/>
          <a:lstStyle/>
          <a:p>
            <a:r>
              <a:rPr lang="en-US" dirty="0" smtClean="0"/>
              <a:t>Teach frequently occurring conjunctions</a:t>
            </a:r>
          </a:p>
          <a:p>
            <a:r>
              <a:rPr lang="en-US" dirty="0" smtClean="0"/>
              <a:t>Read Brian Cleary’s book: </a:t>
            </a:r>
            <a:r>
              <a:rPr lang="en-US" i="1" dirty="0" smtClean="0"/>
              <a:t>But and For, Yet and Nor: What Is a Conjunction? </a:t>
            </a:r>
            <a:r>
              <a:rPr lang="en-US" dirty="0" smtClean="0"/>
              <a:t>To begin the lesson</a:t>
            </a:r>
          </a:p>
          <a:p>
            <a:pPr marL="274320" lvl="1">
              <a:spcBef>
                <a:spcPts val="1800"/>
              </a:spcBef>
            </a:pPr>
            <a:r>
              <a:rPr lang="en-US" dirty="0" smtClean="0"/>
              <a:t>Play board game using the blue conjunction cards </a:t>
            </a:r>
            <a:r>
              <a:rPr lang="en-US" dirty="0"/>
              <a:t>(20 cards per group)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260" y="166350"/>
            <a:ext cx="2590800" cy="26390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 y="3038049"/>
            <a:ext cx="6906260" cy="3774827"/>
          </a:xfrm>
          <a:prstGeom prst="rect">
            <a:avLst/>
          </a:prstGeom>
        </p:spPr>
      </p:pic>
    </p:spTree>
    <p:extLst>
      <p:ext uri="{BB962C8B-B14F-4D97-AF65-F5344CB8AC3E}">
        <p14:creationId xmlns:p14="http://schemas.microsoft.com/office/powerpoint/2010/main" val="1250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6: Review Day Lesson</a:t>
            </a:r>
            <a:endParaRPr lang="en-US" dirty="0"/>
          </a:p>
        </p:txBody>
      </p:sp>
      <p:sp>
        <p:nvSpPr>
          <p:cNvPr id="3" name="Content Placeholder 2"/>
          <p:cNvSpPr>
            <a:spLocks noGrp="1"/>
          </p:cNvSpPr>
          <p:nvPr>
            <p:ph idx="1"/>
          </p:nvPr>
        </p:nvSpPr>
        <p:spPr/>
        <p:txBody>
          <a:bodyPr/>
          <a:lstStyle/>
          <a:p>
            <a:r>
              <a:rPr lang="en-US" dirty="0" smtClean="0"/>
              <a:t>Begin lesson with YouTube Video as overview of the parts of speech</a:t>
            </a:r>
          </a:p>
          <a:p>
            <a:r>
              <a:rPr lang="en-US" dirty="0" smtClean="0"/>
              <a:t>Review each part of speech by playing the board game with all of the parts of speech (20 cards per color with all 5 colored cards)</a:t>
            </a:r>
          </a:p>
          <a:p>
            <a:pPr lvl="1"/>
            <a:r>
              <a:rPr lang="en-US" dirty="0" smtClean="0"/>
              <a:t>What color the student’s pawn lands on is the colored card they pick up</a:t>
            </a:r>
          </a:p>
          <a:p>
            <a:r>
              <a:rPr lang="en-US" dirty="0" smtClean="0"/>
              <a:t>Complete Summative Assessment worksheet</a:t>
            </a:r>
            <a:endParaRPr lang="en-US" dirty="0"/>
          </a:p>
        </p:txBody>
      </p:sp>
    </p:spTree>
    <p:extLst>
      <p:ext uri="{BB962C8B-B14F-4D97-AF65-F5344CB8AC3E}">
        <p14:creationId xmlns:p14="http://schemas.microsoft.com/office/powerpoint/2010/main" val="66028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t>
            </a:r>
            <a:endParaRPr lang="en-US" dirty="0"/>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708660"/>
            <a:ext cx="3108960" cy="960120"/>
          </a:xfrm>
        </p:spPr>
        <p:txBody>
          <a:bodyPr/>
          <a:lstStyle/>
          <a:p>
            <a:r>
              <a:rPr lang="en-US" smtClean="0"/>
              <a:t>Board Game</a:t>
            </a:r>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50" b="1350"/>
          <a:stretch>
            <a:fillRect/>
          </a:stretch>
        </p:blipFill>
        <p:spPr>
          <a:xfrm>
            <a:off x="2971800" y="457200"/>
            <a:ext cx="8846820" cy="5943600"/>
          </a:xfrm>
        </p:spPr>
      </p:pic>
    </p:spTree>
    <p:extLst>
      <p:ext uri="{BB962C8B-B14F-4D97-AF65-F5344CB8AC3E}">
        <p14:creationId xmlns:p14="http://schemas.microsoft.com/office/powerpoint/2010/main" val="16666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14" y="891540"/>
            <a:ext cx="3108960" cy="982980"/>
          </a:xfrm>
        </p:spPr>
        <p:txBody>
          <a:bodyPr/>
          <a:lstStyle/>
          <a:p>
            <a:r>
              <a:rPr lang="en-US" dirty="0" smtClean="0"/>
              <a:t>Spread sheet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083" r="3083"/>
          <a:stretch>
            <a:fillRect/>
          </a:stretch>
        </p:blipFill>
        <p:spPr>
          <a:xfrm>
            <a:off x="2926080" y="457199"/>
            <a:ext cx="9075419" cy="6276019"/>
          </a:xfrm>
        </p:spPr>
      </p:pic>
      <p:sp>
        <p:nvSpPr>
          <p:cNvPr id="6" name="TextBox 5"/>
          <p:cNvSpPr txBox="1"/>
          <p:nvPr/>
        </p:nvSpPr>
        <p:spPr>
          <a:xfrm>
            <a:off x="547235" y="1874520"/>
            <a:ext cx="2129425" cy="3139321"/>
          </a:xfrm>
          <a:prstGeom prst="rect">
            <a:avLst/>
          </a:prstGeom>
          <a:noFill/>
        </p:spPr>
        <p:txBody>
          <a:bodyPr wrap="square" rtlCol="0">
            <a:spAutoFit/>
          </a:bodyPr>
          <a:lstStyle/>
          <a:p>
            <a:r>
              <a:rPr lang="en-US" dirty="0"/>
              <a:t>Students will enjoy listening to the Brian Cleary books  because of his silly words. The game board activity </a:t>
            </a:r>
            <a:r>
              <a:rPr lang="en-US" dirty="0" smtClean="0"/>
              <a:t>includes </a:t>
            </a:r>
            <a:r>
              <a:rPr lang="en-US" dirty="0"/>
              <a:t>silly sentences and a great opportunity for students to interact with peers. </a:t>
            </a:r>
            <a:endParaRPr lang="en-US" dirty="0"/>
          </a:p>
        </p:txBody>
      </p:sp>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359713"/>
            <a:ext cx="5450840" cy="6236728"/>
          </a:xfrm>
          <a:prstGeom prst="rect">
            <a:avLst/>
          </a:prstGeom>
        </p:spPr>
      </p:pic>
    </p:spTree>
    <p:extLst>
      <p:ext uri="{BB962C8B-B14F-4D97-AF65-F5344CB8AC3E}">
        <p14:creationId xmlns:p14="http://schemas.microsoft.com/office/powerpoint/2010/main" val="46520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Standard</a:t>
            </a:r>
            <a:endParaRPr lang="en-US" dirty="0"/>
          </a:p>
        </p:txBody>
      </p:sp>
      <p:sp>
        <p:nvSpPr>
          <p:cNvPr id="14" name="Content Placeholder 13"/>
          <p:cNvSpPr>
            <a:spLocks noGrp="1"/>
          </p:cNvSpPr>
          <p:nvPr>
            <p:ph idx="1"/>
          </p:nvPr>
        </p:nvSpPr>
        <p:spPr/>
        <p:txBody>
          <a:bodyPr>
            <a:normAutofit/>
          </a:bodyPr>
          <a:lstStyle/>
          <a:p>
            <a:r>
              <a:rPr lang="en-US" dirty="0" smtClean="0"/>
              <a:t>1.L.1 Demonstrate </a:t>
            </a:r>
            <a:r>
              <a:rPr lang="en-US" dirty="0"/>
              <a:t>command of the conventions of standard English grammar and usage when writing or speaking. </a:t>
            </a:r>
            <a:endParaRPr lang="en-US" dirty="0" smtClean="0"/>
          </a:p>
          <a:p>
            <a:pPr lvl="1"/>
            <a:r>
              <a:rPr lang="en-US" dirty="0" smtClean="0"/>
              <a:t>b</a:t>
            </a:r>
            <a:r>
              <a:rPr lang="en-US" dirty="0"/>
              <a:t>. Use common, proper, and possessive </a:t>
            </a:r>
            <a:r>
              <a:rPr lang="en-US" dirty="0" smtClean="0"/>
              <a:t>nouns.</a:t>
            </a:r>
            <a:endParaRPr lang="en-US" dirty="0"/>
          </a:p>
          <a:p>
            <a:pPr lvl="1"/>
            <a:r>
              <a:rPr lang="en-US" dirty="0" smtClean="0"/>
              <a:t>d</a:t>
            </a:r>
            <a:r>
              <a:rPr lang="en-US" dirty="0"/>
              <a:t>. Use personal, possessive, and indefinite pronouns (e.g., </a:t>
            </a:r>
            <a:r>
              <a:rPr lang="en-US" i="1" dirty="0"/>
              <a:t>I, me, my; they, them, their, anyone, everything</a:t>
            </a:r>
            <a:r>
              <a:rPr lang="en-US" dirty="0" smtClean="0"/>
              <a:t>).</a:t>
            </a:r>
            <a:endParaRPr lang="en-US" dirty="0"/>
          </a:p>
          <a:p>
            <a:pPr lvl="1"/>
            <a:r>
              <a:rPr lang="en-US" dirty="0" smtClean="0"/>
              <a:t>e</a:t>
            </a:r>
            <a:r>
              <a:rPr lang="en-US" dirty="0"/>
              <a:t>. Use verbs to convey a sense of past, present, and future (e.g., </a:t>
            </a:r>
            <a:r>
              <a:rPr lang="en-US" i="1" dirty="0"/>
              <a:t>Yesterday I walked home; Today I walk home; Tomorrow I will walk </a:t>
            </a:r>
            <a:r>
              <a:rPr lang="en-US" i="1" dirty="0" smtClean="0"/>
              <a:t>home</a:t>
            </a:r>
            <a:r>
              <a:rPr lang="en-US" dirty="0" smtClean="0"/>
              <a:t>)</a:t>
            </a:r>
            <a:endParaRPr lang="en-US" dirty="0"/>
          </a:p>
          <a:p>
            <a:pPr lvl="1"/>
            <a:r>
              <a:rPr lang="en-US" dirty="0" smtClean="0"/>
              <a:t>f</a:t>
            </a:r>
            <a:r>
              <a:rPr lang="en-US" dirty="0"/>
              <a:t>. Use frequently occurring adjectives</a:t>
            </a:r>
            <a:r>
              <a:rPr lang="en-US" dirty="0" smtClean="0"/>
              <a:t>.*</a:t>
            </a:r>
          </a:p>
          <a:p>
            <a:pPr lvl="1"/>
            <a:r>
              <a:rPr lang="en-US" dirty="0" smtClean="0"/>
              <a:t>g. Use </a:t>
            </a:r>
            <a:r>
              <a:rPr lang="en-US" dirty="0"/>
              <a:t>frequently occurring conjunctions (e.g., and, but, or, so, because)</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708660"/>
            <a:ext cx="3108960" cy="960120"/>
          </a:xfrm>
        </p:spPr>
        <p:txBody>
          <a:bodyPr/>
          <a:lstStyle/>
          <a:p>
            <a:r>
              <a:rPr lang="en-US" smtClean="0"/>
              <a:t>Board Game</a:t>
            </a:r>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50" b="1350"/>
          <a:stretch>
            <a:fillRect/>
          </a:stretch>
        </p:blipFill>
        <p:spPr>
          <a:xfrm>
            <a:off x="2971800" y="457200"/>
            <a:ext cx="8846820" cy="5943600"/>
          </a:xfrm>
        </p:spPr>
      </p:pic>
    </p:spTree>
    <p:extLst>
      <p:ext uri="{BB962C8B-B14F-4D97-AF65-F5344CB8AC3E}">
        <p14:creationId xmlns:p14="http://schemas.microsoft.com/office/powerpoint/2010/main" val="243654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Methods</a:t>
            </a:r>
            <a:endParaRPr lang="en-US" dirty="0"/>
          </a:p>
        </p:txBody>
      </p:sp>
      <p:sp>
        <p:nvSpPr>
          <p:cNvPr id="3" name="Content Placeholder 2"/>
          <p:cNvSpPr>
            <a:spLocks noGrp="1"/>
          </p:cNvSpPr>
          <p:nvPr>
            <p:ph idx="1"/>
          </p:nvPr>
        </p:nvSpPr>
        <p:spPr/>
        <p:txBody>
          <a:bodyPr/>
          <a:lstStyle/>
          <a:p>
            <a:r>
              <a:rPr lang="en-US" dirty="0"/>
              <a:t>We will read a Brian Cleary book to them for every lesson except the last day, followed by reflective questions about the reading</a:t>
            </a:r>
          </a:p>
          <a:p>
            <a:r>
              <a:rPr lang="en-US" dirty="0" smtClean="0"/>
              <a:t>Then we will go over the part of speech and leave examples on the Smart Board for them to use as a guide during the game</a:t>
            </a:r>
          </a:p>
          <a:p>
            <a:r>
              <a:rPr lang="en-US" dirty="0" smtClean="0"/>
              <a:t>During lesson we will use formative assessment such as thumbs up/down, talk to elbow partner, and exit slips</a:t>
            </a:r>
          </a:p>
          <a:p>
            <a:r>
              <a:rPr lang="en-US" dirty="0"/>
              <a:t>For every day of this lesson the students will </a:t>
            </a:r>
            <a:r>
              <a:rPr lang="en-US" dirty="0" smtClean="0"/>
              <a:t>play board game in </a:t>
            </a:r>
            <a:r>
              <a:rPr lang="en-US" dirty="0"/>
              <a:t>groups of 4</a:t>
            </a:r>
          </a:p>
          <a:p>
            <a:pPr lvl="1"/>
            <a:r>
              <a:rPr lang="en-US" dirty="0" smtClean="0"/>
              <a:t>Split class into groups with high flyers and low flyers to help with differentiation</a:t>
            </a:r>
          </a:p>
          <a:p>
            <a:pPr lvl="1"/>
            <a:endParaRPr lang="en-US" dirty="0"/>
          </a:p>
        </p:txBody>
      </p:sp>
    </p:spTree>
    <p:extLst>
      <p:ext uri="{BB962C8B-B14F-4D97-AF65-F5344CB8AC3E}">
        <p14:creationId xmlns:p14="http://schemas.microsoft.com/office/powerpoint/2010/main" val="19974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 </a:t>
            </a:r>
            <a:endParaRPr lang="en-US" dirty="0"/>
          </a:p>
        </p:txBody>
      </p:sp>
    </p:spTree>
    <p:extLst>
      <p:ext uri="{BB962C8B-B14F-4D97-AF65-F5344CB8AC3E}">
        <p14:creationId xmlns:p14="http://schemas.microsoft.com/office/powerpoint/2010/main" val="1884899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335" y="741719"/>
            <a:ext cx="9133730" cy="855134"/>
          </a:xfrm>
        </p:spPr>
        <p:txBody>
          <a:bodyPr>
            <a:normAutofit fontScale="90000"/>
          </a:bodyPr>
          <a:lstStyle/>
          <a:p>
            <a:r>
              <a:rPr lang="en-US" sz="4000" dirty="0"/>
              <a:t>Day 1: </a:t>
            </a:r>
            <a:r>
              <a:rPr lang="en-US" sz="4000" dirty="0" smtClean="0"/>
              <a:t>Nouns 1.L.1 b</a:t>
            </a:r>
            <a:r>
              <a:rPr lang="en-US" sz="3600" dirty="0"/>
              <a:t/>
            </a:r>
            <a:br>
              <a:rPr lang="en-US" sz="3600" dirty="0"/>
            </a:br>
            <a:endParaRPr lang="en-US" dirty="0"/>
          </a:p>
        </p:txBody>
      </p:sp>
      <p:sp>
        <p:nvSpPr>
          <p:cNvPr id="3" name="Content Placeholder 2"/>
          <p:cNvSpPr>
            <a:spLocks noGrp="1"/>
          </p:cNvSpPr>
          <p:nvPr>
            <p:ph idx="1"/>
          </p:nvPr>
        </p:nvSpPr>
        <p:spPr>
          <a:xfrm>
            <a:off x="1635479" y="1251121"/>
            <a:ext cx="3936807" cy="4152901"/>
          </a:xfrm>
        </p:spPr>
        <p:txBody>
          <a:bodyPr/>
          <a:lstStyle/>
          <a:p>
            <a:pPr lvl="1"/>
            <a:r>
              <a:rPr lang="en-US" dirty="0" smtClean="0"/>
              <a:t>Common, proper, and possessive</a:t>
            </a:r>
          </a:p>
          <a:p>
            <a:pPr lvl="1"/>
            <a:r>
              <a:rPr lang="en-US" dirty="0" smtClean="0"/>
              <a:t>Read Brian Cleary’s book: </a:t>
            </a:r>
            <a:r>
              <a:rPr lang="en-US" i="1" dirty="0" smtClean="0"/>
              <a:t>A Mink, a Fink, a Skating Rink: What is a Noun? </a:t>
            </a:r>
            <a:r>
              <a:rPr lang="en-US" dirty="0" smtClean="0"/>
              <a:t>To begin the lesson</a:t>
            </a:r>
          </a:p>
          <a:p>
            <a:pPr lvl="1"/>
            <a:r>
              <a:rPr lang="en-US" dirty="0" smtClean="0"/>
              <a:t>Play board game with pink noun cards (20 cards per group)</a:t>
            </a:r>
          </a:p>
          <a:p>
            <a:pPr lvl="1"/>
            <a:endParaRPr lang="en-US" dirty="0"/>
          </a:p>
        </p:txBody>
      </p:sp>
      <p:sp>
        <p:nvSpPr>
          <p:cNvPr id="5" name="AutoShape 2" descr="rl.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rl.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1tbcKS2r9L._SY344_BO1,204,203,200_.jp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1tbcKS2r9L._SY344_BO1,204,203,200_.jp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000" y="304800"/>
            <a:ext cx="1956130" cy="26031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914" y="3074943"/>
            <a:ext cx="5145216" cy="3503999"/>
          </a:xfrm>
          <a:prstGeom prst="rect">
            <a:avLst/>
          </a:prstGeom>
        </p:spPr>
      </p:pic>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8" y="96099"/>
            <a:ext cx="9133730" cy="1233424"/>
          </a:xfrm>
        </p:spPr>
        <p:txBody>
          <a:bodyPr/>
          <a:lstStyle/>
          <a:p>
            <a:r>
              <a:rPr lang="en-US" dirty="0" smtClean="0"/>
              <a:t>Day 2</a:t>
            </a:r>
            <a:r>
              <a:rPr lang="en-US" smtClean="0"/>
              <a:t>: Pronouns 1.L.1 d</a:t>
            </a:r>
            <a:endParaRPr lang="en-US" dirty="0"/>
          </a:p>
        </p:txBody>
      </p:sp>
      <p:sp>
        <p:nvSpPr>
          <p:cNvPr id="3" name="Content Placeholder 2"/>
          <p:cNvSpPr>
            <a:spLocks noGrp="1"/>
          </p:cNvSpPr>
          <p:nvPr>
            <p:ph idx="1"/>
          </p:nvPr>
        </p:nvSpPr>
        <p:spPr>
          <a:xfrm>
            <a:off x="1149178" y="1424116"/>
            <a:ext cx="3793525" cy="4152901"/>
          </a:xfrm>
        </p:spPr>
        <p:txBody>
          <a:bodyPr/>
          <a:lstStyle/>
          <a:p>
            <a:r>
              <a:rPr lang="en-US" dirty="0" smtClean="0"/>
              <a:t>Personal, possessive and indefinite</a:t>
            </a:r>
          </a:p>
          <a:p>
            <a:r>
              <a:rPr lang="en-US" dirty="0" smtClean="0"/>
              <a:t>Read Brian Cleary’s book: </a:t>
            </a:r>
            <a:r>
              <a:rPr lang="en-US" i="1" dirty="0" smtClean="0"/>
              <a:t>I and You, and Don’t Forget Who: What is a Pronoun? </a:t>
            </a:r>
            <a:r>
              <a:rPr lang="en-US" dirty="0"/>
              <a:t> </a:t>
            </a:r>
            <a:r>
              <a:rPr lang="en-US" dirty="0" smtClean="0"/>
              <a:t>To begin the lesson</a:t>
            </a:r>
          </a:p>
          <a:p>
            <a:pPr marL="274320" lvl="1">
              <a:spcBef>
                <a:spcPts val="1800"/>
              </a:spcBef>
            </a:pPr>
            <a:r>
              <a:rPr lang="en-US" dirty="0" smtClean="0"/>
              <a:t>Play board game with orange </a:t>
            </a:r>
            <a:r>
              <a:rPr lang="en-US" dirty="0"/>
              <a:t>pronoun cards (20 cards per group)</a:t>
            </a:r>
          </a:p>
          <a:p>
            <a:endParaRPr lang="en-US" dirty="0" smtClean="0"/>
          </a:p>
          <a:p>
            <a:endParaRPr lang="en-US" dirty="0"/>
          </a:p>
        </p:txBody>
      </p:sp>
      <p:sp>
        <p:nvSpPr>
          <p:cNvPr id="5" name="AutoShape 2" descr="1xE5gWo7nL.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03" y="4153877"/>
            <a:ext cx="6190762" cy="23391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546" y="447431"/>
            <a:ext cx="2580054" cy="3350720"/>
          </a:xfrm>
          <a:prstGeom prst="rect">
            <a:avLst/>
          </a:prstGeom>
        </p:spPr>
      </p:pic>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420" y="254998"/>
            <a:ext cx="5048238" cy="906890"/>
          </a:xfrm>
        </p:spPr>
        <p:txBody>
          <a:bodyPr/>
          <a:lstStyle/>
          <a:p>
            <a:pPr algn="r"/>
            <a:r>
              <a:rPr lang="en-US" dirty="0" smtClean="0"/>
              <a:t>Day 3: Verbs 1.L.1 e</a:t>
            </a:r>
            <a:endParaRPr lang="en-US" dirty="0"/>
          </a:p>
        </p:txBody>
      </p:sp>
      <p:sp>
        <p:nvSpPr>
          <p:cNvPr id="3" name="Content Placeholder 2"/>
          <p:cNvSpPr>
            <a:spLocks noGrp="1"/>
          </p:cNvSpPr>
          <p:nvPr>
            <p:ph idx="1"/>
          </p:nvPr>
        </p:nvSpPr>
        <p:spPr>
          <a:xfrm>
            <a:off x="5996354" y="1161888"/>
            <a:ext cx="4667074" cy="4152901"/>
          </a:xfrm>
        </p:spPr>
        <p:txBody>
          <a:bodyPr/>
          <a:lstStyle/>
          <a:p>
            <a:r>
              <a:rPr lang="en-US" dirty="0" smtClean="0"/>
              <a:t>Tenses: Past, Present, and Future</a:t>
            </a:r>
          </a:p>
          <a:p>
            <a:r>
              <a:rPr lang="en-US" dirty="0" smtClean="0"/>
              <a:t>Read Brian Cleary’s book: </a:t>
            </a:r>
            <a:r>
              <a:rPr lang="en-US" i="1" dirty="0" smtClean="0"/>
              <a:t>To Root, to Toot, Parachute: What Is a Verb? </a:t>
            </a:r>
            <a:r>
              <a:rPr lang="en-US" dirty="0" smtClean="0"/>
              <a:t>To begin lesson</a:t>
            </a:r>
          </a:p>
          <a:p>
            <a:pPr marL="274320" lvl="1">
              <a:spcBef>
                <a:spcPts val="1800"/>
              </a:spcBef>
            </a:pPr>
            <a:r>
              <a:rPr lang="en-US" dirty="0" smtClean="0"/>
              <a:t>Play board game using yellow verb cards </a:t>
            </a:r>
            <a:r>
              <a:rPr lang="en-US" dirty="0"/>
              <a:t>(20 cards per group)</a:t>
            </a:r>
          </a:p>
          <a:p>
            <a:endParaRPr lang="en-US" dirty="0" smtClean="0"/>
          </a:p>
          <a:p>
            <a:endParaRPr lang="en-US" dirty="0" smtClean="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157" y="500185"/>
            <a:ext cx="2263531" cy="29320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838" y="3787074"/>
            <a:ext cx="5727701" cy="2932183"/>
          </a:xfrm>
          <a:prstGeom prst="rect">
            <a:avLst/>
          </a:prstGeom>
        </p:spPr>
      </p:pic>
    </p:spTree>
    <p:extLst>
      <p:ext uri="{BB962C8B-B14F-4D97-AF65-F5344CB8AC3E}">
        <p14:creationId xmlns:p14="http://schemas.microsoft.com/office/powerpoint/2010/main" val="103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55" y="78910"/>
            <a:ext cx="9133730" cy="1233424"/>
          </a:xfrm>
        </p:spPr>
        <p:txBody>
          <a:bodyPr/>
          <a:lstStyle/>
          <a:p>
            <a:r>
              <a:rPr lang="en-US" dirty="0" smtClean="0"/>
              <a:t>Day 4: Adjectives 1.L.1 f</a:t>
            </a:r>
            <a:endParaRPr lang="en-US" dirty="0"/>
          </a:p>
        </p:txBody>
      </p:sp>
      <p:sp>
        <p:nvSpPr>
          <p:cNvPr id="3" name="Content Placeholder 2"/>
          <p:cNvSpPr>
            <a:spLocks noGrp="1"/>
          </p:cNvSpPr>
          <p:nvPr>
            <p:ph idx="1"/>
          </p:nvPr>
        </p:nvSpPr>
        <p:spPr>
          <a:xfrm>
            <a:off x="979932" y="1312334"/>
            <a:ext cx="4735068" cy="4152901"/>
          </a:xfrm>
        </p:spPr>
        <p:txBody>
          <a:bodyPr/>
          <a:lstStyle/>
          <a:p>
            <a:r>
              <a:rPr lang="en-US" dirty="0" smtClean="0"/>
              <a:t>Teach frequently occurring adjectives </a:t>
            </a:r>
          </a:p>
          <a:p>
            <a:r>
              <a:rPr lang="en-US" dirty="0" smtClean="0"/>
              <a:t>Read Brian </a:t>
            </a:r>
            <a:r>
              <a:rPr lang="en-US" dirty="0"/>
              <a:t>C</a:t>
            </a:r>
            <a:r>
              <a:rPr lang="en-US" dirty="0" smtClean="0"/>
              <a:t>leary’s book: </a:t>
            </a:r>
            <a:r>
              <a:rPr lang="en-US" i="1" dirty="0" smtClean="0"/>
              <a:t>Hairy, Scary, Ordinary: What Is an Adjective? </a:t>
            </a:r>
            <a:r>
              <a:rPr lang="en-US" dirty="0" smtClean="0"/>
              <a:t>To begin the lesson</a:t>
            </a:r>
          </a:p>
          <a:p>
            <a:pPr marL="274320" lvl="1">
              <a:spcBef>
                <a:spcPts val="1800"/>
              </a:spcBef>
            </a:pPr>
            <a:r>
              <a:rPr lang="en-US" dirty="0" smtClean="0"/>
              <a:t>Play the board game using the green adjective cards </a:t>
            </a:r>
            <a:r>
              <a:rPr lang="en-US" dirty="0"/>
              <a:t>(20 cards per group)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0" y="3901440"/>
            <a:ext cx="752856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722" y="265854"/>
            <a:ext cx="2475285" cy="3300380"/>
          </a:xfrm>
          <a:prstGeom prst="rect">
            <a:avLst/>
          </a:prstGeom>
        </p:spPr>
      </p:pic>
    </p:spTree>
    <p:extLst>
      <p:ext uri="{BB962C8B-B14F-4D97-AF65-F5344CB8AC3E}">
        <p14:creationId xmlns:p14="http://schemas.microsoft.com/office/powerpoint/2010/main" val="216315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1564217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Kids and adults will love the fun Illustrations of this fall-themed template that includes trees, leaves, pumpkins, and scarecrows in bright fall colors. This presentation template is in widescreen format (16x9) and contains multiple slide layouts that you can easily modify.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2012-05-11T02:03:00+00:00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TP102895236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835473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customXml/itemProps2.xml><?xml version="1.0" encoding="utf-8"?>
<ds:datastoreItem xmlns:ds="http://schemas.openxmlformats.org/officeDocument/2006/customXml" ds:itemID="{B5F5AFAE-B80F-42D3-94B4-729362BC1BCB}">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F7F2F22B-F952-4BD3-8A7E-CDC95C3C7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478</Words>
  <Application>Microsoft Macintosh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Cambria</vt:lpstr>
      <vt:lpstr>Arial</vt:lpstr>
      <vt:lpstr>Back to School 16x9</vt:lpstr>
      <vt:lpstr>Parts of Speech Activity Kit: Brian Cleary Books and Game Board</vt:lpstr>
      <vt:lpstr>Standard</vt:lpstr>
      <vt:lpstr>Board Game</vt:lpstr>
      <vt:lpstr>Instructional Methods</vt:lpstr>
      <vt:lpstr>Lesson Plans </vt:lpstr>
      <vt:lpstr>Day 1: Nouns 1.L.1 b </vt:lpstr>
      <vt:lpstr>Day 2: Pronouns 1.L.1 d</vt:lpstr>
      <vt:lpstr>Day 3: Verbs 1.L.1 e</vt:lpstr>
      <vt:lpstr>Day 4: Adjectives 1.L.1 f</vt:lpstr>
      <vt:lpstr>Day 5: Conjunctions 1.L.1 f</vt:lpstr>
      <vt:lpstr>Day 6: Review Day Lesson</vt:lpstr>
      <vt:lpstr>Materials </vt:lpstr>
      <vt:lpstr>Board Game</vt:lpstr>
      <vt:lpstr>Spread sheet</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Sydney Arman</dc:creator>
  <cp:lastModifiedBy/>
  <cp:revision>1</cp:revision>
  <dcterms:created xsi:type="dcterms:W3CDTF">2016-11-21T20:27:03Z</dcterms:created>
  <dcterms:modified xsi:type="dcterms:W3CDTF">2016-11-22T20:10:24Z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